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62" r:id="rId9"/>
    <p:sldMasterId id="2147483664" r:id="rId10"/>
    <p:sldMasterId id="2147483666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y="5143500" cx="9144000"/>
  <p:notesSz cx="6858000" cy="9144000"/>
  <p:embeddedFontLst>
    <p:embeddedFont>
      <p:font typeface="Tilt Neon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gLOQ2QvtllpIBIgOJ+rkYb28qA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11" Type="http://schemas.openxmlformats.org/officeDocument/2006/relationships/slideMaster" Target="slideMasters/slideMaster8.xml"/><Relationship Id="rId22" Type="http://schemas.openxmlformats.org/officeDocument/2006/relationships/font" Target="fonts/TiltNeon-regular.fntdata"/><Relationship Id="rId10" Type="http://schemas.openxmlformats.org/officeDocument/2006/relationships/slideMaster" Target="slideMasters/slideMaster7.xml"/><Relationship Id="rId21" Type="http://schemas.openxmlformats.org/officeDocument/2006/relationships/slide" Target="slides/slide9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3" Type="http://customschemas.google.com/relationships/presentationmetadata" Target="metadata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7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1"/>
          <p:cNvSpPr txBox="1"/>
          <p:nvPr>
            <p:ph type="title"/>
          </p:nvPr>
        </p:nvSpPr>
        <p:spPr>
          <a:xfrm>
            <a:off x="251520" y="2211710"/>
            <a:ext cx="4104456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D71"/>
              </a:buClr>
              <a:buSzPts val="2800"/>
              <a:buFont typeface="Tilt Neon"/>
              <a:buNone/>
              <a:defRPr b="0" i="0" sz="2800" u="none" cap="none" strike="noStrike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D7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" type="body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5"/>
          <p:cNvSpPr txBox="1"/>
          <p:nvPr>
            <p:ph idx="2" type="body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3" type="body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5"/>
          <p:cNvSpPr txBox="1"/>
          <p:nvPr>
            <p:ph idx="4" type="body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D7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D71"/>
              </a:buClr>
              <a:buSzPts val="3200"/>
              <a:buFont typeface="Tilt Neo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/>
          <p:nvPr>
            <p:ph idx="2" type="pic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9"/>
          <p:cNvSpPr txBox="1"/>
          <p:nvPr>
            <p:ph idx="1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29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">
  <p:cSld name="Layout personalizzat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D7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D71"/>
              </a:buClr>
              <a:buSzPts val="3200"/>
              <a:buFont typeface="Tilt Neo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D7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D71"/>
              </a:buClr>
              <a:buSzPts val="6000"/>
              <a:buFont typeface="Tilt Neo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D71"/>
              </a:buClr>
              <a:buSzPts val="6000"/>
              <a:buFont typeface="Tilt Neo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subTitle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4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4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4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6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6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6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8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8"/>
          <p:cNvSpPr txBox="1"/>
          <p:nvPr>
            <p:ph idx="1" type="body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28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8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8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341312" y="965200"/>
            <a:ext cx="35703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6D71"/>
              </a:buClr>
              <a:buSzPts val="2800"/>
              <a:buFont typeface="Tilt Neon"/>
              <a:buNone/>
            </a:pPr>
            <a:r>
              <a:rPr b="1" i="0" lang="en-US" sz="2800" u="none" cap="none" strike="noStrike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rPr>
              <a:t>WP4: Test pilota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056D71"/>
              </a:buClr>
              <a:buSzPts val="2800"/>
              <a:buFont typeface="Tilt Neon"/>
              <a:buNone/>
            </a:pPr>
            <a:r>
              <a:rPr b="1" i="0" lang="en-US" sz="2800" u="none" cap="none" strike="noStrike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rPr>
              <a:t>Deliver A3. Attività di formazione generale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056D71"/>
              </a:buClr>
              <a:buSzPts val="2800"/>
              <a:buFont typeface="Tilt Neon"/>
              <a:buNone/>
            </a:pPr>
            <a:r>
              <a:rPr b="1" i="0" lang="en-US" sz="2800" u="none" cap="none" strike="noStrike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rPr>
              <a:t>Attività di gioco </a:t>
            </a:r>
            <a:r>
              <a:rPr b="1" lang="en-US" sz="2800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rPr>
              <a:t>Scenari di mobilità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534987" y="398462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500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rPr>
              <a:t>La portata del gioco “Scenari di mobilità”</a:t>
            </a:r>
            <a:endParaRPr>
              <a:latin typeface="Tilt Neon"/>
              <a:ea typeface="Tilt Neon"/>
              <a:cs typeface="Tilt Neon"/>
              <a:sym typeface="Tilt Neon"/>
            </a:endParaRPr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461962" y="119296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520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"/>
              <a:buFont typeface="Arial"/>
              <a:buChar char="•"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gioco vuole essere un po' divertente, ma con un lato serio. Il futuro della mobilità è incerto, soprattutto perché non sappiamo come reagiranno persone e gruppi diversi.</a:t>
            </a:r>
            <a:endParaRPr/>
          </a:p>
          <a:p>
            <a:pPr indent="-323850" lvl="0" marL="520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"/>
              <a:buFont typeface="Arial"/>
              <a:buNone/>
            </a:pPr>
            <a:r>
              <a:t/>
            </a:r>
            <a:endParaRPr b="0" i="0" sz="1800" u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20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"/>
              <a:buFont typeface="Arial"/>
              <a:buChar char="•"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Questo gioco consiste nell'utilizzare la propria creatività ed empatia per superare le sfide della mobilità futura. I giocatori assumono un ruolo in una sfida legata al futuro della mobilità. Sta a voi usare quel ruolo e gli strumenti forniti per affrontare la sfida e vincere sui vostri compagni di gioco.</a:t>
            </a:r>
            <a:endParaRPr b="0" i="0" sz="1800" u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t/>
            </a:r>
            <a:endParaRPr b="0" i="0" sz="1800" u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US" sz="2500" u="none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rPr>
              <a:t>Cosa ti serve per giocare</a:t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301625" y="1130300"/>
            <a:ext cx="8348700" cy="3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387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530"/>
              <a:buFont typeface="Calibri"/>
              <a:buChar char="•"/>
            </a:pPr>
            <a:r>
              <a:rPr lang="en-US" sz="16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Il gioco è semplice. Per giocare sono necessari almeno 3 giocatori, con un massimo di 5, più i seguenti:</a:t>
            </a:r>
            <a:endParaRPr sz="165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5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3875" lvl="1" marL="9144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530"/>
              <a:buFont typeface="Calibri"/>
              <a:buChar char="✔"/>
            </a:pPr>
            <a:r>
              <a:rPr i="0" lang="en-US" sz="165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 tabellone di gioco;</a:t>
            </a:r>
            <a:endParaRPr sz="1370">
              <a:latin typeface="Calibri"/>
              <a:ea typeface="Calibri"/>
              <a:cs typeface="Calibri"/>
              <a:sym typeface="Calibri"/>
            </a:endParaRPr>
          </a:p>
          <a:p>
            <a:pPr indent="-363875" lvl="1" marL="9144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530"/>
              <a:buFont typeface="Calibri"/>
              <a:buChar char="✔"/>
            </a:pPr>
            <a:r>
              <a:rPr i="0" lang="en-US" sz="165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Una pila di carte azione;</a:t>
            </a:r>
            <a:endParaRPr sz="1370">
              <a:latin typeface="Calibri"/>
              <a:ea typeface="Calibri"/>
              <a:cs typeface="Calibri"/>
              <a:sym typeface="Calibri"/>
            </a:endParaRPr>
          </a:p>
          <a:p>
            <a:pPr indent="-363875" lvl="1" marL="9144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530"/>
              <a:buFont typeface="Calibri"/>
              <a:buChar char="✔"/>
            </a:pPr>
            <a:r>
              <a:rPr i="0" lang="en-US" sz="165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Una pila di carte persona;</a:t>
            </a:r>
            <a:endParaRPr sz="1370">
              <a:latin typeface="Calibri"/>
              <a:ea typeface="Calibri"/>
              <a:cs typeface="Calibri"/>
              <a:sym typeface="Calibri"/>
            </a:endParaRPr>
          </a:p>
          <a:p>
            <a:pPr indent="-363875" lvl="1" marL="9144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530"/>
              <a:buFont typeface="Calibri"/>
              <a:buChar char="✔"/>
            </a:pPr>
            <a:r>
              <a:rPr i="0" lang="en-US" sz="165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Una pila di carte sfida;</a:t>
            </a:r>
            <a:endParaRPr sz="1370">
              <a:latin typeface="Calibri"/>
              <a:ea typeface="Calibri"/>
              <a:cs typeface="Calibri"/>
              <a:sym typeface="Calibri"/>
            </a:endParaRPr>
          </a:p>
          <a:p>
            <a:pPr indent="-363875" lvl="1" marL="9144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530"/>
              <a:buFont typeface="Calibri"/>
              <a:buChar char="✔"/>
            </a:pPr>
            <a:r>
              <a:rPr i="0" lang="en-US" sz="165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Una pila di gettoni o un altro modo per distribuire punti ai giocatori.</a:t>
            </a:r>
            <a:endParaRPr sz="137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"/>
              <a:buFont typeface="Noto Sans Symbols"/>
              <a:buNone/>
            </a:pPr>
            <a:r>
              <a:t/>
            </a:r>
            <a:endParaRPr i="0" sz="1460" u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179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40"/>
              <a:buFont typeface="Calibri"/>
              <a:buChar char="•"/>
            </a:pPr>
            <a:r>
              <a:rPr lang="en-US" sz="146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La preparazione non potrebbe essere più semplice. È sufficiente disporre il tabellone di gioco e posizionare le carte sfida in una pila al centro, a faccia in giù. Quindi, posizionare le carte azione e le carte persona in una pila ciascuna, a faccia in giù, ai lati del tabellone di gioco.</a:t>
            </a:r>
            <a:endParaRPr sz="146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60"/>
              <a:buNone/>
            </a:pPr>
            <a:r>
              <a:t/>
            </a:r>
            <a:endParaRPr b="0" i="0" sz="1260" u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US" sz="2500" u="none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rPr>
              <a:t>Come si gioca (1)</a:t>
            </a:r>
            <a:endParaRPr/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179387" y="993775"/>
            <a:ext cx="7186612" cy="3614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414478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Char char="•"/>
            </a:pPr>
            <a:r>
              <a:rPr lang="en-US" sz="2794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Per prima cosa dovete decidere chi di voi sarà il Maestro della Sfida per quella partita. Il Maestro della Sfida è il giocatore che gli altri giocatori, che affronteranno i Personaggi della partita, devono convincere che la loro azione soddisfa la Sfida nel modo più creativo.</a:t>
            </a:r>
            <a:endParaRPr sz="2794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94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4478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Char char="•"/>
            </a:pPr>
            <a:r>
              <a:rPr lang="en-US" sz="2794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Il Master della Sfida ha 15 punti da distribuire durante la partita, simboleggiati da gettoni o da qualsiasi altro modo si scelga di assegnare i punti.</a:t>
            </a:r>
            <a:endParaRPr i="0" sz="2794" u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4478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Char char="•"/>
            </a:pPr>
            <a:r>
              <a:rPr i="0" lang="en-US" sz="2794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Il gioco si svolge in 3 round. </a:t>
            </a:r>
            <a:endParaRPr i="0" sz="2794" u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2878" lvl="1" marL="9144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Char char="✔"/>
            </a:pPr>
            <a:r>
              <a:rPr lang="en-US" sz="2794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All'inizio del primo turno, ogni giocatore, a eccezione del Maestro della Sfida, pesca una carta Personaggio e la posiziona a faccia in su nel suo spazio sul tabellone. Questo è il Personaggio che deve prendere per tutta la partita.</a:t>
            </a:r>
            <a:endParaRPr sz="2794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2878" lvl="1" marL="9144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Char char="✔"/>
            </a:pPr>
            <a:r>
              <a:rPr lang="en-US" sz="2794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Il Maestro della Sfida gira la carta Sfida in cima alla pila. Questa è la sfida che gli altri giocatori devono accettare.</a:t>
            </a:r>
            <a:endParaRPr sz="2794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2878" lvl="1" marL="9144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Char char="✔"/>
            </a:pPr>
            <a:r>
              <a:rPr lang="en-US" sz="2794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Poi ogni giocatore, tranne il Maestro della Sfida, pesca una carta Azione. Deve quindi descrivere come il suo personaggio utilizzerà quell'Azione per affrontare la sfida.</a:t>
            </a:r>
            <a:endParaRPr sz="2794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90000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8575" y="73025"/>
            <a:ext cx="1379537" cy="18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US" sz="2500" u="none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rPr>
              <a:t>Come si gioca (2)</a:t>
            </a:r>
            <a:endParaRPr/>
          </a:p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628650" y="1073150"/>
            <a:ext cx="7886700" cy="3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"/>
              <a:buFont typeface="Calibri"/>
              <a:buChar char="•"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Il Challenge Master ascolta tutte le azioni e assegna i punti ai giocatori in base alla loro creatività e credibilità. Potete assegnare i punti come volete, ma ricordate che ci sono altri due round da giocare. Quindi non assegnateli tutti in una volta.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"/>
              <a:buFont typeface="Calibri"/>
              <a:buChar char="•"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Nel secondo turno, ogni giocatore mantiene il Personaggio che possiede. Viene pescata una nuova carta Sfida e ogni giocatore pesca una nuova Azione come nel primo turno, prima che i giocatori usino il loro Personaggio e la loro Azione per affrontare la nuova sfida. Il Master Sfida riassegna i punti. Lo stesso processo viene seguito nel terzo turno.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"/>
              <a:buFont typeface="Calibri"/>
              <a:buChar char="•"/>
            </a:pPr>
            <a:r>
              <a:rPr i="0" lang="en-US" sz="180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Alla fine del Round 3, tutti i punti vengono conteggiati e il giocatore con più punti viene dichiarato vincitore.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US" sz="2500" u="none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rPr>
              <a:t>Esempio</a:t>
            </a:r>
            <a:endParaRPr/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0862" y="1055687"/>
            <a:ext cx="4872037" cy="2293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/>
        </p:nvSpPr>
        <p:spPr>
          <a:xfrm>
            <a:off x="327599" y="3349625"/>
            <a:ext cx="7528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questo caso, potresti dire: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Il mio negozio di biciclette si trova in un quartiere povero. Fortunatamente, ho l' attenzione del deputato locale. Così ho organizzato un incontro pubblico, nel mio negozio di biciclette, e ho invitato tutta la comunità a discutere con il parlamentare locale le loro preoccupazioni sulle azioni di Aziende di Big Tech”.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500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rPr>
              <a:t>Tempi</a:t>
            </a:r>
            <a:r>
              <a:rPr b="1" i="0" lang="en-US" sz="2500" u="none">
                <a:solidFill>
                  <a:srgbClr val="056D71"/>
                </a:solidFill>
                <a:latin typeface="Tilt Neon"/>
                <a:ea typeface="Tilt Neon"/>
                <a:cs typeface="Tilt Neon"/>
                <a:sym typeface="Tilt Neon"/>
              </a:rPr>
              <a:t> di gioco</a:t>
            </a:r>
            <a:endParaRPr/>
          </a:p>
        </p:txBody>
      </p:sp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569912" y="1123950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"/>
              <a:buFont typeface="Arial"/>
              <a:buChar char="•"/>
            </a:pP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Il tempo varia. Se avete il numero massimo di giocatori, potrebbero volerci fino a 10 minuti per ogni turno.</a:t>
            </a:r>
            <a:endParaRPr/>
          </a:p>
        </p:txBody>
      </p:sp>
      <p:sp>
        <p:nvSpPr>
          <p:cNvPr id="137" name="Google Shape;137;p8"/>
          <p:cNvSpPr txBox="1"/>
          <p:nvPr/>
        </p:nvSpPr>
        <p:spPr>
          <a:xfrm>
            <a:off x="50800" y="4276725"/>
            <a:ext cx="7961312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and Licencing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is licensed under the Creative Commons Attribution 4.0 International License. To view a copy of this license, visit http://creativecommons.org/licenses/by/4.0/ or send a letter to Creative Commons, PO Box 1866, Mountain View, CA 94042, USA.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Tex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ex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x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Tex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ac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over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Bac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4_Tex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